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1" r:id="rId3"/>
    <p:sldId id="262" r:id="rId4"/>
    <p:sldId id="263" r:id="rId5"/>
    <p:sldId id="264" r:id="rId6"/>
    <p:sldId id="270" r:id="rId7"/>
    <p:sldId id="265" r:id="rId8"/>
    <p:sldId id="266" r:id="rId9"/>
    <p:sldId id="269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4" userDrawn="1">
          <p15:clr>
            <a:srgbClr val="A4A3A4"/>
          </p15:clr>
        </p15:guide>
        <p15:guide id="2" pos="34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/>
    <p:restoredTop sz="89465" autoAdjust="0"/>
  </p:normalViewPr>
  <p:slideViewPr>
    <p:cSldViewPr snapToGrid="0" snapToObjects="1" showGuides="1">
      <p:cViewPr>
        <p:scale>
          <a:sx n="67" d="100"/>
          <a:sy n="67" d="100"/>
        </p:scale>
        <p:origin x="-1760" y="-728"/>
      </p:cViewPr>
      <p:guideLst>
        <p:guide orient="horz" pos="2184"/>
        <p:guide pos="34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86531-011B-A849-8B8E-F0D4989E8C66}" type="datetimeFigureOut">
              <a:rPr lang="en-US" smtClean="0"/>
              <a:t>5/4/15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FC208-2C1C-0E42-B248-C0B7F3BE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1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FastPass</a:t>
            </a:r>
            <a:r>
              <a:rPr lang="en-US" baseline="0" dirty="0" smtClean="0"/>
              <a:t> matches restaurant goers with </a:t>
            </a:r>
            <a:r>
              <a:rPr lang="en-US" baseline="0" dirty="0" err="1" smtClean="0"/>
              <a:t>queuers</a:t>
            </a:r>
            <a:r>
              <a:rPr lang="en-US" baseline="0" dirty="0" smtClean="0"/>
              <a:t> who stand in line. The target user of the customer-facing app would be a busy working professional, single, and enjoys eating out with friends. He has has a steady disposable income and would be willing to pay to not have to stand in line at a restaurant with a long wait.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target user for </a:t>
            </a:r>
            <a:r>
              <a:rPr lang="en-US" baseline="0" dirty="0" err="1" smtClean="0"/>
              <a:t>queuers</a:t>
            </a:r>
            <a:r>
              <a:rPr lang="en-US" baseline="0" dirty="0" smtClean="0"/>
              <a:t> would be a college educated freelancer who has a flexible schedule and could use some extra cash.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FC208-2C1C-0E42-B248-C0B7F3BEC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63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let’s see how the design of the customer-facing FastPass app meets the needs of Josh. </a:t>
            </a:r>
            <a:r>
              <a:rPr lang="en-US" dirty="0" smtClean="0"/>
              <a:t>When he </a:t>
            </a:r>
            <a:r>
              <a:rPr lang="en-US" baseline="0" dirty="0" smtClean="0"/>
              <a:t>first launches the app, Josh is presented with a splash screen briefly describing the key benefits of the app. Then, the app prompts Josh to use GPS location tracking to provide the restaurants nearby. 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user can</a:t>
            </a:r>
            <a:r>
              <a:rPr lang="en-US" baseline="0" dirty="0" smtClean="0"/>
              <a:t> then browse </a:t>
            </a:r>
            <a:r>
              <a:rPr lang="en-US" dirty="0" smtClean="0"/>
              <a:t>a</a:t>
            </a:r>
            <a:r>
              <a:rPr lang="en-US" baseline="0" dirty="0" smtClean="0"/>
              <a:t> </a:t>
            </a:r>
            <a:r>
              <a:rPr lang="en-US" dirty="0" smtClean="0"/>
              <a:t>list of pre-populated restaurants that</a:t>
            </a:r>
            <a:r>
              <a:rPr lang="en-US" baseline="0" dirty="0" smtClean="0"/>
              <a:t> have estimated waits greater than 30 minutes and </a:t>
            </a:r>
            <a:r>
              <a:rPr lang="en-US" baseline="0" dirty="0" err="1" smtClean="0"/>
              <a:t>queuers</a:t>
            </a:r>
            <a:r>
              <a:rPr lang="en-US" baseline="0" dirty="0" smtClean="0"/>
              <a:t> nearby.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Upon selecting</a:t>
            </a:r>
            <a:r>
              <a:rPr lang="en-US" baseline="0" dirty="0" smtClean="0"/>
              <a:t> a restaurant, the user can view details about the menu, hours, and location. The user also gets a preview of the cost and the estimated wait time. In the MVP version, we are charging a flat fee for all </a:t>
            </a:r>
            <a:r>
              <a:rPr lang="en-US" baseline="0" dirty="0" err="1" smtClean="0"/>
              <a:t>queuers</a:t>
            </a:r>
            <a:r>
              <a:rPr lang="en-US" baseline="0" dirty="0" smtClean="0"/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Once the user requests a </a:t>
            </a:r>
            <a:r>
              <a:rPr lang="en-US" dirty="0" err="1" smtClean="0"/>
              <a:t>queuer</a:t>
            </a:r>
            <a:r>
              <a:rPr lang="en-US" dirty="0" smtClean="0"/>
              <a:t>,</a:t>
            </a:r>
            <a:r>
              <a:rPr lang="en-US" baseline="0" dirty="0" smtClean="0"/>
              <a:t> they are matched with the nearest available </a:t>
            </a:r>
            <a:r>
              <a:rPr lang="en-US" baseline="0" dirty="0" err="1" smtClean="0"/>
              <a:t>queuer</a:t>
            </a:r>
            <a:r>
              <a:rPr lang="en-US" baseline="0" dirty="0" smtClean="0"/>
              <a:t> and need to complete the booking by filling out party information and payment details. Then, the user can track the </a:t>
            </a:r>
            <a:r>
              <a:rPr lang="en-US" baseline="0" dirty="0" err="1" smtClean="0"/>
              <a:t>queuer</a:t>
            </a:r>
            <a:r>
              <a:rPr lang="en-US" baseline="0" dirty="0" smtClean="0"/>
              <a:t> at the restaurant and is shown an estimated time at which the table will be ready.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When the table is almost ready, Josh will be contacted by the </a:t>
            </a:r>
            <a:r>
              <a:rPr lang="en-US" baseline="0" dirty="0" err="1" smtClean="0"/>
              <a:t>queuer</a:t>
            </a:r>
            <a:r>
              <a:rPr lang="en-US" baseline="0" dirty="0" smtClean="0"/>
              <a:t> via phone call. Once the Josh has acknowledged that his table is ready, the </a:t>
            </a:r>
            <a:r>
              <a:rPr lang="en-US" baseline="0" dirty="0" err="1" smtClean="0"/>
              <a:t>queuer</a:t>
            </a:r>
            <a:r>
              <a:rPr lang="en-US" baseline="0" dirty="0" smtClean="0"/>
              <a:t> will mark the transaction as completed, and the customer will receive a receipt.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FC208-2C1C-0E42-B248-C0B7F3BEC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FC208-2C1C-0E42-B248-C0B7F3BEC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FC208-2C1C-0E42-B248-C0B7F3BEC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39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8FC208-2C1C-0E42-B248-C0B7F3BEC2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2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43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5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0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4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1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5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1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5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8DEED-BD43-F64F-8E5E-966B239C6C35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5941A-4FE2-4A47-926B-71763C84F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justinmind.com/usernote/tests/10774422/15160428/15160431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0800" y="-1333016"/>
            <a:ext cx="12242800" cy="81910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88708" y="-1333016"/>
            <a:ext cx="12242800" cy="8191016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5886" y="3740527"/>
            <a:ext cx="6337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 smtClean="0">
                <a:solidFill>
                  <a:schemeClr val="bg1"/>
                </a:solidFill>
              </a:rPr>
              <a:t>Ramya Babu</a:t>
            </a:r>
          </a:p>
          <a:p>
            <a:pPr algn="r"/>
            <a:r>
              <a:rPr lang="en-US" sz="3000" b="1" dirty="0" smtClean="0">
                <a:solidFill>
                  <a:schemeClr val="bg1"/>
                </a:solidFill>
              </a:rPr>
              <a:t>Ben Geller</a:t>
            </a:r>
          </a:p>
          <a:p>
            <a:pPr algn="r"/>
            <a:r>
              <a:rPr lang="en-US" sz="3000" b="1" dirty="0" smtClean="0">
                <a:solidFill>
                  <a:schemeClr val="bg1"/>
                </a:solidFill>
              </a:rPr>
              <a:t>Audrey Leung</a:t>
            </a:r>
          </a:p>
          <a:p>
            <a:pPr algn="r"/>
            <a:r>
              <a:rPr lang="en-US" sz="3000" b="1" dirty="0" smtClean="0">
                <a:solidFill>
                  <a:schemeClr val="bg1"/>
                </a:solidFill>
              </a:rPr>
              <a:t>Henri </a:t>
            </a:r>
            <a:r>
              <a:rPr lang="en-US" sz="3000" b="1" dirty="0" err="1" smtClean="0">
                <a:solidFill>
                  <a:schemeClr val="bg1"/>
                </a:solidFill>
              </a:rPr>
              <a:t>Tilloy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4157" y="1975827"/>
            <a:ext cx="6337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</a:rPr>
              <a:t>FastPass</a:t>
            </a:r>
            <a:endParaRPr 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28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04 at 9.46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" y="834522"/>
            <a:ext cx="2781300" cy="5473700"/>
          </a:xfrm>
          <a:prstGeom prst="rect">
            <a:avLst/>
          </a:prstGeom>
        </p:spPr>
      </p:pic>
      <p:pic>
        <p:nvPicPr>
          <p:cNvPr id="5" name="Picture 4" descr="Screen Shot 2015-05-04 at 9.47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438" y="847222"/>
            <a:ext cx="2832100" cy="546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0672" y="1592455"/>
            <a:ext cx="2217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user chooses to request a </a:t>
            </a:r>
            <a:r>
              <a:rPr lang="en-US" dirty="0" err="1" smtClean="0"/>
              <a:t>queuer</a:t>
            </a:r>
            <a:r>
              <a:rPr lang="en-US" dirty="0" smtClean="0"/>
              <a:t>, they are matched with the nearest available </a:t>
            </a:r>
            <a:r>
              <a:rPr lang="en-US" dirty="0" err="1" smtClean="0"/>
              <a:t>queuer</a:t>
            </a:r>
            <a:r>
              <a:rPr lang="en-US" dirty="0"/>
              <a:t> </a:t>
            </a:r>
            <a:r>
              <a:rPr lang="en-US" dirty="0" smtClean="0"/>
              <a:t>for the flat fee of $15. In order to  complete the booking, the user needs to input their personal information, which can be saved for future uses by creating an account.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604188" y="1688715"/>
            <a:ext cx="14503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confirming the booking, the user can track his/her order and the estimated time the table will be ready, so he/she can be prepared.</a:t>
            </a:r>
            <a:endParaRPr lang="en-US" dirty="0"/>
          </a:p>
        </p:txBody>
      </p:sp>
      <p:pic>
        <p:nvPicPr>
          <p:cNvPr id="9" name="Picture 8" descr="Screen Shot 2015-05-04 at 10.17.4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60" y="821822"/>
            <a:ext cx="274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04 at 9.47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24" y="802009"/>
            <a:ext cx="2781300" cy="5461000"/>
          </a:xfrm>
          <a:prstGeom prst="rect">
            <a:avLst/>
          </a:prstGeom>
        </p:spPr>
      </p:pic>
      <p:pic>
        <p:nvPicPr>
          <p:cNvPr id="5" name="Picture 4" descr="Screen Shot 2015-05-04 at 9.51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083" y="858883"/>
            <a:ext cx="2755900" cy="5448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5057" y="1270172"/>
            <a:ext cx="22175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user is next in line or when the table is about to be ready, the </a:t>
            </a:r>
            <a:r>
              <a:rPr lang="en-US" dirty="0" err="1" smtClean="0"/>
              <a:t>queuer</a:t>
            </a:r>
            <a:r>
              <a:rPr lang="en-US" dirty="0" smtClean="0"/>
              <a:t> will contact the user by phone and text to notify him/her to be at the restaurant to claim the table.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72415" y="1289866"/>
            <a:ext cx="2217588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customer has acknowledged the table was ready, the </a:t>
            </a:r>
            <a:r>
              <a:rPr lang="en-US" dirty="0" err="1" smtClean="0"/>
              <a:t>queuer</a:t>
            </a:r>
            <a:r>
              <a:rPr lang="en-US" dirty="0" smtClean="0"/>
              <a:t> will mark the transaction as completed, and the customer will pay the flat booking fee agreed upon, whether or not he/she actually claims the table or not. The </a:t>
            </a:r>
            <a:r>
              <a:rPr lang="en-US" dirty="0" err="1" smtClean="0"/>
              <a:t>queuer</a:t>
            </a:r>
            <a:r>
              <a:rPr lang="en-US" dirty="0" smtClean="0"/>
              <a:t> has an incentive to be honest and provide good service due to the rating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1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58638" y="2125156"/>
            <a:ext cx="4748412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Don’t want to stand in line at a restaurant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Find a restaurant that fits taste, budget, and location preferences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Pay for someone </a:t>
            </a:r>
            <a:r>
              <a:rPr lang="en-US" sz="2800" dirty="0" smtClean="0"/>
              <a:t>else (a “</a:t>
            </a:r>
            <a:r>
              <a:rPr lang="en-US" sz="2800" dirty="0" err="1" smtClean="0"/>
              <a:t>queuer</a:t>
            </a:r>
            <a:r>
              <a:rPr lang="en-US" sz="2800" dirty="0" smtClean="0"/>
              <a:t>”) </a:t>
            </a:r>
            <a:r>
              <a:rPr lang="en-US" sz="2800" dirty="0"/>
              <a:t>to stand in line in your place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638" y="535042"/>
            <a:ext cx="11633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2"/>
                </a:solidFill>
              </a:rPr>
              <a:t>Job to be Done / Use Case Scenario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2081394"/>
            <a:ext cx="6262035" cy="375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2217" y="2072246"/>
            <a:ext cx="53728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Mobile app that allows user to: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Choose from a list of </a:t>
            </a:r>
          </a:p>
          <a:p>
            <a:pPr lvl="1"/>
            <a:r>
              <a:rPr lang="en-US" sz="3000" dirty="0" smtClean="0"/>
              <a:t>restaurants with wait times    &gt; 30 minutes and “</a:t>
            </a:r>
            <a:r>
              <a:rPr lang="en-US" sz="3000" dirty="0" err="1" smtClean="0"/>
              <a:t>queuer</a:t>
            </a:r>
            <a:r>
              <a:rPr lang="en-US" sz="3000" dirty="0" smtClean="0"/>
              <a:t>” available to wait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Hire </a:t>
            </a:r>
            <a:r>
              <a:rPr lang="en-US" sz="3000" dirty="0" err="1" smtClean="0"/>
              <a:t>queuer</a:t>
            </a:r>
            <a:endParaRPr lang="en-US" sz="3000" dirty="0" smtClean="0"/>
          </a:p>
          <a:p>
            <a:pPr marL="457200" indent="-457200">
              <a:buFont typeface="Arial"/>
              <a:buChar char="•"/>
            </a:pPr>
            <a:r>
              <a:rPr lang="en-US" sz="3000" dirty="0" smtClean="0"/>
              <a:t>Notification and payment when table is ready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638" y="535042"/>
            <a:ext cx="633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ED7D31"/>
                </a:solidFill>
              </a:rPr>
              <a:t>What is </a:t>
            </a:r>
            <a:r>
              <a:rPr lang="en-US" sz="5400" b="1" dirty="0">
                <a:solidFill>
                  <a:srgbClr val="ED7D31"/>
                </a:solidFill>
              </a:rPr>
              <a:t>FastPass</a:t>
            </a:r>
            <a:r>
              <a:rPr lang="en-US" sz="5400" b="1" dirty="0" smtClean="0">
                <a:solidFill>
                  <a:srgbClr val="ED7D31"/>
                </a:solidFill>
              </a:rPr>
              <a:t>?</a:t>
            </a:r>
            <a:endParaRPr lang="en-US" sz="5400" b="1" dirty="0">
              <a:solidFill>
                <a:srgbClr val="ED7D3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2081394"/>
            <a:ext cx="6262035" cy="375722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75375" y="-89738"/>
            <a:ext cx="3906764" cy="6379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0" dirty="0" smtClean="0">
                <a:latin typeface="Webdings"/>
                <a:ea typeface="Webdings"/>
                <a:cs typeface="Webdings"/>
                <a:sym typeface="Webdings"/>
              </a:rPr>
              <a:t></a:t>
            </a:r>
            <a:endParaRPr lang="en-US" sz="45000" dirty="0"/>
          </a:p>
        </p:txBody>
      </p:sp>
    </p:spTree>
    <p:extLst>
      <p:ext uri="{BB962C8B-B14F-4D97-AF65-F5344CB8AC3E}">
        <p14:creationId xmlns:p14="http://schemas.microsoft.com/office/powerpoint/2010/main" val="143881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ED7D31"/>
                </a:solidFill>
                <a:latin typeface="Calibri (body)"/>
                <a:cs typeface="Calibri (body)"/>
              </a:rPr>
              <a:t>Target User and </a:t>
            </a:r>
            <a:r>
              <a:rPr lang="en-US" sz="5400" b="1" dirty="0" smtClean="0">
                <a:solidFill>
                  <a:srgbClr val="ED7D31"/>
                </a:solidFill>
                <a:latin typeface="Calibri (body)"/>
                <a:ea typeface="+mn-ea"/>
                <a:cs typeface="Calibri (body)"/>
              </a:rPr>
              <a:t>Needs</a:t>
            </a:r>
            <a:endParaRPr lang="en-US" sz="5400" b="1" dirty="0">
              <a:solidFill>
                <a:srgbClr val="ED7D31"/>
              </a:solidFill>
              <a:latin typeface="Calibri (body)"/>
              <a:ea typeface="+mn-ea"/>
              <a:cs typeface="Calibri (body)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45" y="1738208"/>
            <a:ext cx="1379474" cy="1379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84086" y="1663236"/>
            <a:ext cx="1492361" cy="1492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0511" y="2054330"/>
            <a:ext cx="24006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Josh Cormier</a:t>
            </a:r>
          </a:p>
          <a:p>
            <a:r>
              <a:rPr lang="en-US" sz="2000" dirty="0" smtClean="0"/>
              <a:t>Working Professional</a:t>
            </a:r>
          </a:p>
          <a:p>
            <a:r>
              <a:rPr lang="en-US" sz="2000" dirty="0"/>
              <a:t>A</a:t>
            </a:r>
            <a:r>
              <a:rPr lang="en-US" sz="2000" dirty="0" smtClean="0"/>
              <a:t>ge 28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909031" y="2088806"/>
            <a:ext cx="18302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John Smith</a:t>
            </a:r>
          </a:p>
          <a:p>
            <a:r>
              <a:rPr lang="en-US" sz="2000" dirty="0" smtClean="0"/>
              <a:t>Freelancer</a:t>
            </a:r>
          </a:p>
          <a:p>
            <a:r>
              <a:rPr lang="en-US" sz="2000" dirty="0"/>
              <a:t>A</a:t>
            </a:r>
            <a:r>
              <a:rPr lang="en-US" sz="2000" dirty="0" smtClean="0"/>
              <a:t>ge 31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330912" y="3298665"/>
            <a:ext cx="47911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Single, no children, busy work schedule and social life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No time to cook and enjoys eating out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On </a:t>
            </a:r>
            <a:r>
              <a:rPr lang="en-US" sz="2000" dirty="0">
                <a:solidFill>
                  <a:srgbClr val="6B6B6B"/>
                </a:solidFill>
                <a:latin typeface="Helvetica"/>
                <a:cs typeface="Helvetica"/>
              </a:rPr>
              <a:t>a Friday or Saturday, he is eager to have a nicer, sit down dinner with his buddies and </a:t>
            </a: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girlfriend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No patience for long </a:t>
            </a:r>
            <a:r>
              <a:rPr lang="en-US" sz="2000" dirty="0">
                <a:solidFill>
                  <a:srgbClr val="6B6B6B"/>
                </a:solidFill>
                <a:latin typeface="Helvetica"/>
                <a:cs typeface="Helvetica"/>
              </a:rPr>
              <a:t>line at a restaurant, and he is willing to </a:t>
            </a: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pay </a:t>
            </a: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to </a:t>
            </a:r>
            <a:r>
              <a:rPr lang="en-US" sz="2000" dirty="0">
                <a:solidFill>
                  <a:srgbClr val="6B6B6B"/>
                </a:solidFill>
                <a:latin typeface="Helvetica"/>
                <a:cs typeface="Helvetica"/>
              </a:rPr>
              <a:t>not have to </a:t>
            </a: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stand in line.</a:t>
            </a:r>
            <a:endParaRPr lang="en-US" sz="2000" dirty="0">
              <a:solidFill>
                <a:srgbClr val="6B6B6B"/>
              </a:solidFill>
              <a:latin typeface="Helvetica"/>
              <a:cs typeface="Helvetica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08270" y="3298665"/>
            <a:ext cx="41697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Freelance designer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rgbClr val="6B6B6B"/>
                </a:solidFill>
                <a:latin typeface="Helvetica"/>
                <a:cs typeface="Helvetica"/>
              </a:rPr>
              <a:t>College </a:t>
            </a: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educated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Single, no children, lots of side projects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Needs some extra money as he is saving up for more education to change careers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Usually free on </a:t>
            </a: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evenings and weekends </a:t>
            </a:r>
            <a:r>
              <a:rPr lang="en-US" sz="2000" dirty="0" smtClean="0">
                <a:solidFill>
                  <a:srgbClr val="6B6B6B"/>
                </a:solidFill>
                <a:latin typeface="Helvetica"/>
                <a:cs typeface="Helvetica"/>
              </a:rPr>
              <a:t>and wants to make some extra cash on the side</a:t>
            </a:r>
            <a:endParaRPr lang="en-US" sz="2000" dirty="0">
              <a:solidFill>
                <a:srgbClr val="6B6B6B"/>
              </a:solidFill>
              <a:latin typeface="Helvetica"/>
              <a:cs typeface="Helvetica"/>
              <a:sym typeface="Wingding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273691" y="1624460"/>
            <a:ext cx="0" cy="4897039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137652" y="2014277"/>
            <a:ext cx="1836122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CUSTOMER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6111761" y="2081478"/>
            <a:ext cx="131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QEUER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2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58751" y="3713743"/>
            <a:ext cx="6103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ED7D31"/>
                </a:solidFill>
                <a:hlinkClick r:id="rId3"/>
              </a:rPr>
              <a:t>Prototype Link</a:t>
            </a:r>
            <a:endParaRPr lang="en-US" sz="5400" b="1" dirty="0">
              <a:solidFill>
                <a:srgbClr val="ED7D3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78079" y="278829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ED7D31"/>
                </a:solidFill>
                <a:latin typeface="Calibri (body)"/>
                <a:cs typeface="Calibri (body)"/>
              </a:rPr>
              <a:t>FastPass </a:t>
            </a:r>
            <a:r>
              <a:rPr lang="en-US" sz="3600" b="1" dirty="0" smtClean="0">
                <a:solidFill>
                  <a:srgbClr val="ED7D31"/>
                </a:solidFill>
                <a:latin typeface="Calibri (body)"/>
                <a:cs typeface="Calibri (body)"/>
              </a:rPr>
              <a:t>(customer-facing)</a:t>
            </a:r>
            <a:endParaRPr lang="en-US" sz="3600" b="1" dirty="0">
              <a:solidFill>
                <a:srgbClr val="ED7D31"/>
              </a:solidFill>
              <a:latin typeface="Calibri (body)"/>
              <a:ea typeface="+mn-ea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1438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0315" y="2412573"/>
            <a:ext cx="7198190" cy="1325563"/>
          </a:xfrm>
        </p:spPr>
        <p:txBody>
          <a:bodyPr/>
          <a:lstStyle/>
          <a:p>
            <a:pPr algn="ctr"/>
            <a:r>
              <a:rPr lang="en-US" dirty="0" smtClean="0"/>
              <a:t>Customer-Facing</a:t>
            </a:r>
            <a:br>
              <a:rPr lang="en-US" dirty="0" smtClean="0"/>
            </a:br>
            <a:r>
              <a:rPr lang="en-US" dirty="0" smtClean="0"/>
              <a:t>Prototype Screens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9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04 at 9.45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2" y="682483"/>
            <a:ext cx="2806700" cy="5435600"/>
          </a:xfrm>
          <a:prstGeom prst="rect">
            <a:avLst/>
          </a:prstGeom>
        </p:spPr>
      </p:pic>
      <p:pic>
        <p:nvPicPr>
          <p:cNvPr id="5" name="Picture 4" descr="Screen Shot 2015-05-04 at 9.46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29" y="656899"/>
            <a:ext cx="2781300" cy="549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5057" y="1535584"/>
            <a:ext cx="212282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“splash” screen upon launch gives the user a quick introduction about the key features and takeaways of FastPass. For the MVP, there is only one flat fee for booking restaurants.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37767" y="1555278"/>
            <a:ext cx="212282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Initially, the app would prompt the user for use of their GPS navigation in order to locate restaurants nearby.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04 at 9.46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58" y="777271"/>
            <a:ext cx="27432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5057" y="1270172"/>
            <a:ext cx="2217588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setting the location settings, the app would display a limited list of pre-determined restaurants that are known to have long waits over 30 minutes and </a:t>
            </a:r>
            <a:r>
              <a:rPr lang="en-US" dirty="0" err="1" smtClean="0"/>
              <a:t>queuers</a:t>
            </a:r>
            <a:r>
              <a:rPr lang="en-US" dirty="0" smtClean="0"/>
              <a:t> nearby. The user can also filter for rating, price, location, etc. For each restaurant, initial information about distance and estimated wait times are displayed.</a:t>
            </a:r>
            <a:endParaRPr lang="en-US" dirty="0"/>
          </a:p>
        </p:txBody>
      </p:sp>
      <p:pic>
        <p:nvPicPr>
          <p:cNvPr id="6" name="Picture 5" descr="Screen Shot 2015-05-04 at 10.02.0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812767"/>
            <a:ext cx="2781300" cy="5448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0320" y="1270172"/>
            <a:ext cx="2217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user does not see a restaurant that he/she was looking for, there is also an option to suggest a restaurant. Through customer demand, we would be able to determine which restaurants are worth listing in the app and at what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62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04 at 9.46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14" y="751395"/>
            <a:ext cx="2794000" cy="5473700"/>
          </a:xfrm>
          <a:prstGeom prst="rect">
            <a:avLst/>
          </a:prstGeom>
        </p:spPr>
      </p:pic>
      <p:pic>
        <p:nvPicPr>
          <p:cNvPr id="5" name="Picture 4" descr="Screen Shot 2015-05-04 at 10.05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82" y="764095"/>
            <a:ext cx="2806700" cy="546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5057" y="1270172"/>
            <a:ext cx="22175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Upon selection of a restaurant, the user would be shown more details such as the menu as well as the price to book a </a:t>
            </a:r>
            <a:r>
              <a:rPr lang="en-US" dirty="0" err="1" smtClean="0"/>
              <a:t>queuer</a:t>
            </a:r>
            <a:r>
              <a:rPr lang="en-US" dirty="0" smtClean="0"/>
              <a:t>. The estimated wait time that was displayed on the home screen is also shown again.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80906" y="1232992"/>
            <a:ext cx="221758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user can also view information about the restaurant such as hours, address, phone number, and website.</a:t>
            </a:r>
          </a:p>
          <a:p>
            <a:r>
              <a:rPr lang="en-US" dirty="0" smtClean="0"/>
              <a:t>From here, the user can request a </a:t>
            </a:r>
            <a:r>
              <a:rPr lang="en-US" dirty="0" err="1" smtClean="0"/>
              <a:t>queuer</a:t>
            </a:r>
            <a:r>
              <a:rPr lang="en-US" dirty="0" smtClean="0"/>
              <a:t> to wait in line for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7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992</Words>
  <Application>Microsoft Macintosh PowerPoint</Application>
  <PresentationFormat>Custom</PresentationFormat>
  <Paragraphs>66</Paragraphs>
  <Slides>11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Target User and Needs</vt:lpstr>
      <vt:lpstr>FastPass (customer-facing)</vt:lpstr>
      <vt:lpstr>Customer-Facing Prototype Screens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Audrey</cp:lastModifiedBy>
  <cp:revision>93</cp:revision>
  <dcterms:created xsi:type="dcterms:W3CDTF">2015-04-26T23:48:29Z</dcterms:created>
  <dcterms:modified xsi:type="dcterms:W3CDTF">2015-05-04T23:02:52Z</dcterms:modified>
</cp:coreProperties>
</file>